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Fatme- introduce speakers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30d94f3d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30d94f3d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John B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84cd099f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84cd099f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John B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c44fb21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c44fb21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John B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5dabd1de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5dabd1de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John B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95776b96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95776b96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315d524a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315d524a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315d524a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315d524a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Fatme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043ace6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043ace6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Fatme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dc71ac595_2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dc71ac595_2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Fatme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48494d9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48494d9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Fatme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48494d92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48494d92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B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84cd099f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84cd099f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John B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850e5b3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850e5b3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John B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84cd099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84cd099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John B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berry.dearbornschools.org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berry.dearbornschools.org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berry.dearbornschools.org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berry.dearbornschools.org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presentation/d/1bUstOnRLt0jBaHe4XZ93TaYfmEHnBlT9LZCSgXe3RTo/edit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gothrom@dearbornschools.org" TargetMode="External"/><Relationship Id="rId4" Type="http://schemas.openxmlformats.org/officeDocument/2006/relationships/hyperlink" Target="mailto:bayerlj@dearbornschools.org" TargetMode="External"/><Relationship Id="rId5" Type="http://schemas.openxmlformats.org/officeDocument/2006/relationships/hyperlink" Target="mailto:greenw@dearbornschools.org" TargetMode="External"/><Relationship Id="rId6" Type="http://schemas.openxmlformats.org/officeDocument/2006/relationships/hyperlink" Target="mailto:shawvek@dearbornschool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cmst.dearbornschools.org/potential-dcmst-candidate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berry.dearbornschool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582850" y="568075"/>
            <a:ext cx="64614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Secondary Options</a:t>
            </a:r>
            <a:endParaRPr sz="4800"/>
          </a:p>
        </p:txBody>
      </p:sp>
      <p:pic>
        <p:nvPicPr>
          <p:cNvPr descr="Vision Logo BlkGrn w space.jpg"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034" y="3526043"/>
            <a:ext cx="4937298" cy="12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Berry Career Center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More: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https://berry.dearbornschools.org/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4292475" y="0"/>
            <a:ext cx="4755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b="1" lang="en" sz="1700">
                <a:solidFill>
                  <a:schemeClr val="accent1"/>
                </a:solidFill>
              </a:rPr>
              <a:t>Computer Programming </a:t>
            </a:r>
            <a:endParaRPr b="1" sz="1700">
              <a:solidFill>
                <a:schemeClr val="accen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</a:pPr>
            <a:r>
              <a:rPr lang="en">
                <a:solidFill>
                  <a:schemeClr val="accent1"/>
                </a:solidFill>
              </a:rPr>
              <a:t>Software Specialist (Recommended 1st year elective)</a:t>
            </a:r>
            <a:endParaRPr>
              <a:solidFill>
                <a:schemeClr val="accen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</a:pPr>
            <a:r>
              <a:rPr lang="en">
                <a:solidFill>
                  <a:schemeClr val="accent1"/>
                </a:solidFill>
              </a:rPr>
              <a:t>AP Comp Sci Principles</a:t>
            </a:r>
            <a:endParaRPr>
              <a:solidFill>
                <a:schemeClr val="accen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</a:pPr>
            <a:r>
              <a:rPr lang="en">
                <a:solidFill>
                  <a:schemeClr val="accent1"/>
                </a:solidFill>
              </a:rPr>
              <a:t>AP Comp Sci A (Java Programming)</a:t>
            </a:r>
            <a:endParaRPr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b="1" lang="en" sz="1700">
                <a:solidFill>
                  <a:schemeClr val="accent1"/>
                </a:solidFill>
              </a:rPr>
              <a:t>Cooking &amp; Culinary Arts</a:t>
            </a:r>
            <a:endParaRPr b="1" sz="1700">
              <a:solidFill>
                <a:schemeClr val="accen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</a:pPr>
            <a:r>
              <a:rPr lang="en">
                <a:solidFill>
                  <a:schemeClr val="accent1"/>
                </a:solidFill>
              </a:rPr>
              <a:t>Hospitality Studies I &amp; II</a:t>
            </a:r>
            <a:endParaRPr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b="1" lang="en" sz="1700">
                <a:solidFill>
                  <a:schemeClr val="accent1"/>
                </a:solidFill>
              </a:rPr>
              <a:t>Dearborn Business Academy (DBA)</a:t>
            </a:r>
            <a:endParaRPr b="1" sz="1700">
              <a:solidFill>
                <a:schemeClr val="accen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</a:pPr>
            <a:r>
              <a:rPr lang="en">
                <a:solidFill>
                  <a:schemeClr val="accent1"/>
                </a:solidFill>
              </a:rPr>
              <a:t>Accounting 1-4</a:t>
            </a:r>
            <a:endParaRPr>
              <a:solidFill>
                <a:schemeClr val="accen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</a:pPr>
            <a:r>
              <a:rPr lang="en">
                <a:solidFill>
                  <a:schemeClr val="accent1"/>
                </a:solidFill>
              </a:rPr>
              <a:t>Marketing/School Store/Social Media</a:t>
            </a:r>
            <a:endParaRPr>
              <a:solidFill>
                <a:schemeClr val="accen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</a:pPr>
            <a:r>
              <a:rPr lang="en">
                <a:solidFill>
                  <a:schemeClr val="accent1"/>
                </a:solidFill>
              </a:rPr>
              <a:t>Business Tech &amp; </a:t>
            </a:r>
            <a:r>
              <a:rPr lang="en">
                <a:solidFill>
                  <a:schemeClr val="accent1"/>
                </a:solidFill>
              </a:rPr>
              <a:t>Management, Entrepreneurship</a:t>
            </a:r>
            <a:endParaRPr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b="1" lang="en" sz="1700">
                <a:solidFill>
                  <a:schemeClr val="accent1"/>
                </a:solidFill>
              </a:rPr>
              <a:t>Digital Multimedia</a:t>
            </a:r>
            <a:endParaRPr b="1" sz="1700">
              <a:solidFill>
                <a:schemeClr val="accen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</a:pPr>
            <a:r>
              <a:rPr lang="en">
                <a:solidFill>
                  <a:schemeClr val="accent1"/>
                </a:solidFill>
              </a:rPr>
              <a:t>Design Concepts 2D &amp; 3D(Art/Design Skills)</a:t>
            </a:r>
            <a:endParaRPr>
              <a:solidFill>
                <a:schemeClr val="accen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</a:pPr>
            <a:r>
              <a:rPr lang="en">
                <a:solidFill>
                  <a:schemeClr val="accent1"/>
                </a:solidFill>
              </a:rPr>
              <a:t>Software Specialist (Technology Certifications)</a:t>
            </a:r>
            <a:endParaRPr>
              <a:solidFill>
                <a:schemeClr val="accen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</a:pPr>
            <a:r>
              <a:rPr lang="en">
                <a:solidFill>
                  <a:schemeClr val="accent1"/>
                </a:solidFill>
              </a:rPr>
              <a:t>Advanced Software and Design Concepts</a:t>
            </a:r>
            <a:endParaRPr>
              <a:solidFill>
                <a:schemeClr val="accen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●"/>
            </a:pPr>
            <a:r>
              <a:rPr b="1" lang="en" sz="1700">
                <a:solidFill>
                  <a:schemeClr val="accent1"/>
                </a:solidFill>
              </a:rPr>
              <a:t>Health Sciences</a:t>
            </a:r>
            <a:endParaRPr b="1" sz="1700">
              <a:solidFill>
                <a:schemeClr val="accen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</a:pPr>
            <a:r>
              <a:rPr lang="en">
                <a:solidFill>
                  <a:schemeClr val="accent1"/>
                </a:solidFill>
              </a:rPr>
              <a:t>Allied Health</a:t>
            </a:r>
            <a:endParaRPr>
              <a:solidFill>
                <a:schemeClr val="accent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</a:pPr>
            <a:r>
              <a:rPr lang="en">
                <a:solidFill>
                  <a:schemeClr val="accent1"/>
                </a:solidFill>
              </a:rPr>
              <a:t>Advanced Allied Health</a:t>
            </a:r>
            <a:endParaRPr>
              <a:solidFill>
                <a:schemeClr val="accent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</a:pPr>
            <a:r>
              <a:rPr lang="en">
                <a:solidFill>
                  <a:schemeClr val="accent1"/>
                </a:solidFill>
              </a:rPr>
              <a:t>Clinical (Recommended 12th grade only)</a:t>
            </a:r>
            <a:endParaRPr>
              <a:solidFill>
                <a:schemeClr val="accent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</a:pPr>
            <a:r>
              <a:rPr lang="en">
                <a:solidFill>
                  <a:schemeClr val="accent1"/>
                </a:solidFill>
              </a:rPr>
              <a:t>Dental Assisting</a:t>
            </a:r>
            <a:endParaRPr>
              <a:solidFill>
                <a:schemeClr val="accent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</a:pPr>
            <a:r>
              <a:rPr lang="en">
                <a:solidFill>
                  <a:schemeClr val="accent1"/>
                </a:solidFill>
              </a:rPr>
              <a:t>Medical Assisting</a:t>
            </a:r>
            <a:endParaRPr>
              <a:solidFill>
                <a:schemeClr val="accent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</a:pPr>
            <a:r>
              <a:rPr lang="en">
                <a:solidFill>
                  <a:schemeClr val="accent1"/>
                </a:solidFill>
              </a:rPr>
              <a:t>Sports Medicine/Athletic Trainer</a:t>
            </a:r>
            <a:endParaRPr>
              <a:solidFill>
                <a:schemeClr val="accent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</a:pPr>
            <a:r>
              <a:rPr lang="en">
                <a:solidFill>
                  <a:schemeClr val="accent1"/>
                </a:solidFill>
              </a:rPr>
              <a:t>Pharmacy Technician (Senior Year Only)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Berry Career Center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More: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https://berry.dearbornschools.org/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4345675" y="0"/>
            <a:ext cx="4701900" cy="50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b="1" lang="en" sz="2000">
                <a:solidFill>
                  <a:schemeClr val="accent1"/>
                </a:solidFill>
              </a:rPr>
              <a:t>Criminal Justice &amp; Law Careers</a:t>
            </a:r>
            <a:endParaRPr b="1" sz="20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Crim Justice: Public Safety &amp; Law</a:t>
            </a:r>
            <a:endParaRPr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Crim Justice: Tools &amp; Techniques</a:t>
            </a:r>
            <a:endParaRPr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Adv Crim Justice: Laws &amp; Ethics</a:t>
            </a:r>
            <a:endParaRPr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Adv Crim Justice: Investigations &amp; Reports</a:t>
            </a:r>
            <a:endParaRPr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Forensic Science </a:t>
            </a:r>
            <a:endParaRPr sz="1400">
              <a:solidFill>
                <a:schemeClr val="accen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b="1" lang="en" sz="2000">
                <a:solidFill>
                  <a:schemeClr val="accent1"/>
                </a:solidFill>
              </a:rPr>
              <a:t>Education / Teacher Cadet</a:t>
            </a:r>
            <a:endParaRPr b="1"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Child Development</a:t>
            </a:r>
            <a:endParaRPr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Child Guidance</a:t>
            </a:r>
            <a:endParaRPr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Elementary Teacher Cadet </a:t>
            </a:r>
            <a:endParaRPr sz="1400">
              <a:solidFill>
                <a:schemeClr val="accen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b="1" lang="en" sz="2000">
                <a:solidFill>
                  <a:schemeClr val="accent1"/>
                </a:solidFill>
              </a:rPr>
              <a:t>Construction Trades</a:t>
            </a:r>
            <a:endParaRPr b="1" sz="20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Offered at the home high schools</a:t>
            </a:r>
            <a:endParaRPr sz="1400">
              <a:solidFill>
                <a:schemeClr val="accen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</a:pPr>
            <a:r>
              <a:rPr lang="en" sz="1400">
                <a:solidFill>
                  <a:schemeClr val="accent1"/>
                </a:solidFill>
              </a:rPr>
              <a:t>Wood Tech 1-2</a:t>
            </a:r>
            <a:endParaRPr sz="1400">
              <a:solidFill>
                <a:schemeClr val="accen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</a:pPr>
            <a:r>
              <a:rPr lang="en" sz="1400">
                <a:solidFill>
                  <a:schemeClr val="accent1"/>
                </a:solidFill>
              </a:rPr>
              <a:t>Geometry in Construction</a:t>
            </a:r>
            <a:endParaRPr sz="1400">
              <a:solidFill>
                <a:schemeClr val="accen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</a:pPr>
            <a:r>
              <a:rPr lang="en" sz="1400">
                <a:solidFill>
                  <a:schemeClr val="accent1"/>
                </a:solidFill>
              </a:rPr>
              <a:t>DS Construction for Advanced Students 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Career </a:t>
            </a:r>
            <a:r>
              <a:rPr lang="en"/>
              <a:t> Elective Programs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More: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https://berry.dearbornschools.org/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4345675" y="0"/>
            <a:ext cx="4701900" cy="50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b="1" lang="en" sz="2000">
                <a:solidFill>
                  <a:schemeClr val="accent1"/>
                </a:solidFill>
              </a:rPr>
              <a:t>Family and Consumer Sciences</a:t>
            </a:r>
            <a:endParaRPr b="1" sz="20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Fundamental Food / Foods for Life</a:t>
            </a:r>
            <a:endParaRPr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Sewing / Fashion Design</a:t>
            </a:r>
            <a:endParaRPr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Interior Decorating</a:t>
            </a:r>
            <a:endParaRPr sz="1400">
              <a:solidFill>
                <a:schemeClr val="accen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b="1" lang="en" sz="2000">
                <a:solidFill>
                  <a:schemeClr val="accent1"/>
                </a:solidFill>
              </a:rPr>
              <a:t>Industrial Education </a:t>
            </a:r>
            <a:endParaRPr b="1"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Automotive Technician (3 year sequence)</a:t>
            </a:r>
            <a:endParaRPr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Welding Technician</a:t>
            </a:r>
            <a:endParaRPr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Home Tech</a:t>
            </a:r>
            <a:endParaRPr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WoodTech / Carpentry</a:t>
            </a:r>
            <a:endParaRPr sz="1400">
              <a:solidFill>
                <a:schemeClr val="accen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b="1" lang="en" sz="2000">
                <a:solidFill>
                  <a:schemeClr val="accent1"/>
                </a:solidFill>
              </a:rPr>
              <a:t>Information Technology</a:t>
            </a:r>
            <a:endParaRPr b="1"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Computer Science Discoveries (Coding)</a:t>
            </a:r>
            <a:endParaRPr sz="1400">
              <a:solidFill>
                <a:schemeClr val="accen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</a:pPr>
            <a:r>
              <a:rPr lang="en" sz="1400">
                <a:solidFill>
                  <a:schemeClr val="accent1"/>
                </a:solidFill>
              </a:rPr>
              <a:t>Robotics (FHS)</a:t>
            </a:r>
            <a:endParaRPr sz="1400">
              <a:solidFill>
                <a:schemeClr val="accent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Career  Elective Programs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More: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https://berry.dearbornschools.org/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4345675" y="0"/>
            <a:ext cx="4701900" cy="50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MBCC / CTE Open House</a:t>
            </a:r>
            <a:endParaRPr b="1"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March 2, 2022 6:00pm to 7:30pm</a:t>
            </a:r>
            <a:endParaRPr b="1" sz="2000">
              <a:solidFill>
                <a:schemeClr val="accent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111000" y="407050"/>
            <a:ext cx="89697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Henry Ford Early College/Collegiate Academy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169750" y="1341050"/>
            <a:ext cx="8760900" cy="3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en" sz="3000">
                <a:solidFill>
                  <a:schemeClr val="accent1"/>
                </a:solidFill>
              </a:rPr>
              <a:t>HFEC - </a:t>
            </a:r>
            <a:r>
              <a:rPr lang="en" sz="3000" u="sng">
                <a:solidFill>
                  <a:schemeClr val="hlink"/>
                </a:solidFill>
                <a:hlinkClick r:id="rId3"/>
              </a:rPr>
              <a:t>gothrom@dearbornschools.org</a:t>
            </a:r>
            <a:endParaRPr sz="30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			 </a:t>
            </a:r>
            <a:r>
              <a:rPr lang="en" sz="3000" u="sng">
                <a:solidFill>
                  <a:schemeClr val="accent5"/>
                </a:solidFill>
              </a:rPr>
              <a:t>bazzik1@dearbornschools.org</a:t>
            </a:r>
            <a:endParaRPr sz="3000" u="sng">
              <a:solidFill>
                <a:schemeClr val="accent5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en" sz="3000">
                <a:solidFill>
                  <a:schemeClr val="accent1"/>
                </a:solidFill>
              </a:rPr>
              <a:t>Dual Enrollment - counselor</a:t>
            </a:r>
            <a:endParaRPr sz="3000">
              <a:solidFill>
                <a:schemeClr val="accen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en" sz="3000">
                <a:solidFill>
                  <a:schemeClr val="accent1"/>
                </a:solidFill>
              </a:rPr>
              <a:t>MBCC - </a:t>
            </a:r>
            <a:r>
              <a:rPr lang="en" sz="3000" u="sng">
                <a:solidFill>
                  <a:schemeClr val="hlink"/>
                </a:solidFill>
                <a:hlinkClick r:id="rId4"/>
              </a:rPr>
              <a:t>bayerlj@dearbornschools.org</a:t>
            </a:r>
            <a:endParaRPr sz="3000">
              <a:solidFill>
                <a:schemeClr val="accen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en" sz="3000">
                <a:solidFill>
                  <a:schemeClr val="accent1"/>
                </a:solidFill>
              </a:rPr>
              <a:t>DCMST - </a:t>
            </a:r>
            <a:r>
              <a:rPr lang="en" sz="3000" u="sng">
                <a:solidFill>
                  <a:schemeClr val="hlink"/>
                </a:solidFill>
                <a:hlinkClick r:id="rId5"/>
              </a:rPr>
              <a:t>greenw@dearbornschools.org</a:t>
            </a:r>
            <a:endParaRPr sz="3000">
              <a:solidFill>
                <a:schemeClr val="accen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			</a:t>
            </a:r>
            <a:r>
              <a:rPr lang="en" sz="3000" u="sng">
                <a:solidFill>
                  <a:schemeClr val="hlink"/>
                </a:solidFill>
                <a:hlinkClick r:id="rId6"/>
              </a:rPr>
              <a:t>shawvek@dearbornschools.org</a:t>
            </a:r>
            <a:endParaRPr sz="3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150" name="Google Shape;150;p27"/>
          <p:cNvSpPr txBox="1"/>
          <p:nvPr>
            <p:ph type="title"/>
          </p:nvPr>
        </p:nvSpPr>
        <p:spPr>
          <a:xfrm>
            <a:off x="213000" y="124075"/>
            <a:ext cx="8619300" cy="10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Questions??</a:t>
            </a:r>
            <a:endParaRPr b="1"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169750" y="1391975"/>
            <a:ext cx="8974200" cy="3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73450" y="339500"/>
            <a:ext cx="84366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Secondary Options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69750" y="1311225"/>
            <a:ext cx="8640300" cy="3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lang="en" sz="2800">
                <a:solidFill>
                  <a:schemeClr val="accent1"/>
                </a:solidFill>
              </a:rPr>
              <a:t>Available to All High School Students:</a:t>
            </a:r>
            <a:endParaRPr sz="2800">
              <a:solidFill>
                <a:schemeClr val="accen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○"/>
            </a:pPr>
            <a:r>
              <a:rPr lang="en" sz="2400">
                <a:solidFill>
                  <a:schemeClr val="accent1"/>
                </a:solidFill>
              </a:rPr>
              <a:t>Advanced</a:t>
            </a:r>
            <a:r>
              <a:rPr lang="en" sz="2400">
                <a:solidFill>
                  <a:schemeClr val="accent1"/>
                </a:solidFill>
              </a:rPr>
              <a:t> Placement Courses</a:t>
            </a:r>
            <a:endParaRPr sz="2400">
              <a:solidFill>
                <a:schemeClr val="accen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○"/>
            </a:pPr>
            <a:r>
              <a:rPr lang="en" sz="2400">
                <a:solidFill>
                  <a:schemeClr val="accent1"/>
                </a:solidFill>
              </a:rPr>
              <a:t>Dual Enrollment</a:t>
            </a:r>
            <a:endParaRPr sz="2400">
              <a:solidFill>
                <a:schemeClr val="accent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○"/>
            </a:pPr>
            <a:r>
              <a:rPr lang="en" sz="2400">
                <a:solidFill>
                  <a:schemeClr val="accent1"/>
                </a:solidFill>
              </a:rPr>
              <a:t>Honors Courses</a:t>
            </a:r>
            <a:endParaRPr sz="2400">
              <a:solidFill>
                <a:schemeClr val="accen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</a:pPr>
            <a:r>
              <a:rPr lang="en" sz="2800">
                <a:solidFill>
                  <a:schemeClr val="accent1"/>
                </a:solidFill>
              </a:rPr>
              <a:t>Center-Based Programs:</a:t>
            </a:r>
            <a:endParaRPr sz="2800">
              <a:solidFill>
                <a:schemeClr val="accent1"/>
              </a:solidFill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DCMST</a:t>
            </a:r>
            <a:endParaRPr sz="2400">
              <a:solidFill>
                <a:schemeClr val="accent1"/>
              </a:solidFill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Michael Berry Career Center / CTE Programs</a:t>
            </a:r>
            <a:endParaRPr sz="2400">
              <a:solidFill>
                <a:schemeClr val="accent1"/>
              </a:solidFill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Henry Ford Collegiate Academ</a:t>
            </a:r>
            <a:r>
              <a:rPr lang="en" sz="2400">
                <a:solidFill>
                  <a:schemeClr val="accent1"/>
                </a:solidFill>
              </a:rPr>
              <a:t>y</a:t>
            </a:r>
            <a:endParaRPr sz="2400">
              <a:solidFill>
                <a:schemeClr val="accent1"/>
              </a:solidFill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Henry Ford Early College</a:t>
            </a:r>
            <a:endParaRPr sz="2400">
              <a:solidFill>
                <a:schemeClr val="accen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PLACEMENT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58950" y="1264500"/>
            <a:ext cx="87234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Options vary by high school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3000">
                <a:latin typeface="Roboto"/>
                <a:ea typeface="Roboto"/>
                <a:cs typeface="Roboto"/>
                <a:sym typeface="Roboto"/>
              </a:rPr>
              <a:t>peak with your counselor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Can receive college credit if you take the AP exam.  Scores of a 3, 4 or 5 may be awarded college credit depending on the college.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The class is a year long commitment with </a:t>
            </a:r>
            <a:r>
              <a:rPr lang="en" sz="30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summer work involved</a:t>
            </a:r>
            <a:endParaRPr sz="3000"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Roboto"/>
              <a:buChar char="●"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The class is college level work.  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213000" y="124075"/>
            <a:ext cx="8619300" cy="10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Dual Enrollment</a:t>
            </a:r>
            <a:endParaRPr b="1" sz="4800"/>
          </a:p>
        </p:txBody>
      </p:sp>
      <p:sp>
        <p:nvSpPr>
          <p:cNvPr id="84" name="Google Shape;84;p16"/>
          <p:cNvSpPr txBox="1"/>
          <p:nvPr/>
        </p:nvSpPr>
        <p:spPr>
          <a:xfrm>
            <a:off x="305550" y="1476850"/>
            <a:ext cx="8674200" cy="3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College classes taken during high school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District pays a portion - if at HFC, pays the entire tuition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Up to 10 classes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Must meet qualifications/criteria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District may require courses in the content area be taken at the high school first.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213000" y="124075"/>
            <a:ext cx="8619300" cy="10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Honors Courses</a:t>
            </a:r>
            <a:endParaRPr b="1" sz="4800"/>
          </a:p>
        </p:txBody>
      </p:sp>
      <p:sp>
        <p:nvSpPr>
          <p:cNvPr id="90" name="Google Shape;90;p17"/>
          <p:cNvSpPr txBox="1"/>
          <p:nvPr/>
        </p:nvSpPr>
        <p:spPr>
          <a:xfrm>
            <a:off x="305550" y="1476850"/>
            <a:ext cx="8674200" cy="3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Honors courses are offered in language arts, math and science.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Edsel Ford and Fordson High Schools have honors courses.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Dearborn High School has a path to earn honors credit.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3185175" y="438275"/>
            <a:ext cx="5667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Academies of Dearborn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Education</a:t>
            </a: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with a purpose.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101400" y="1546475"/>
            <a:ext cx="57507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Every student will have a plan for their future.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Every student will engage in a program of study aligned to their career interests and abilities.</a:t>
            </a:r>
            <a:endParaRPr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3200"/>
            <a:ext cx="3032775" cy="3842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Dearborn Center for Math, Science &amp; Technology (DCMST)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4345675" y="203375"/>
            <a:ext cx="4701900" cy="48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DCMST is…</a:t>
            </a:r>
            <a:endParaRPr b="1"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Four-year ½ day honors program 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STEM-based curriculum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Unique course offerings, including AP classes in grades 9-12 and dual </a:t>
            </a:r>
            <a:r>
              <a:rPr lang="en" sz="2000">
                <a:solidFill>
                  <a:schemeClr val="accent1"/>
                </a:solidFill>
              </a:rPr>
              <a:t>enrollment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</a:rPr>
              <a:t>Designed for students who intend to pursue a 4-year </a:t>
            </a:r>
            <a:r>
              <a:rPr lang="en" sz="2000">
                <a:solidFill>
                  <a:schemeClr val="accent1"/>
                </a:solidFill>
              </a:rPr>
              <a:t>university degree or higher upon graduation with a STEM-based focus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Dearborn Center for Math, Science &amp; Technology (DCMST)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Student selection...</a:t>
            </a:r>
            <a:endParaRPr b="1"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accent1"/>
                </a:solidFill>
              </a:rPr>
              <a:t>8th graders enrolled in algebra are invited based on GPA, standardized test scores, etc. in the Spring for the following Fall</a:t>
            </a:r>
            <a:endParaRPr sz="20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05300" y="45585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Berry Career Center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CTE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Out More: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hlink"/>
                </a:solidFill>
                <a:hlinkClick r:id="rId3"/>
              </a:rPr>
              <a:t>berry.dearbornschools.org</a:t>
            </a:r>
            <a:endParaRPr sz="2400"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4345675" y="203375"/>
            <a:ext cx="4701900" cy="48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1"/>
                </a:solidFill>
              </a:rPr>
              <a:t>Career and Technical Education (CTE)</a:t>
            </a:r>
            <a:endParaRPr b="1" sz="2000">
              <a:solidFill>
                <a:schemeClr val="accent1"/>
              </a:solidFill>
            </a:endParaRPr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n" sz="1900">
                <a:solidFill>
                  <a:schemeClr val="accent1"/>
                </a:solidFill>
              </a:rPr>
              <a:t>Multi-class sequence of courses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</a:pPr>
            <a:r>
              <a:rPr lang="en">
                <a:solidFill>
                  <a:schemeClr val="accent1"/>
                </a:solidFill>
              </a:rPr>
              <a:t>Year Long </a:t>
            </a:r>
            <a:r>
              <a:rPr lang="en">
                <a:solidFill>
                  <a:schemeClr val="accent1"/>
                </a:solidFill>
              </a:rPr>
              <a:t>Commitment</a:t>
            </a:r>
            <a:endParaRPr>
              <a:solidFill>
                <a:schemeClr val="accent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</a:pPr>
            <a:r>
              <a:rPr lang="en">
                <a:solidFill>
                  <a:schemeClr val="accent1"/>
                </a:solidFill>
              </a:rPr>
              <a:t>Programs are Multi-Course, Multi-Year</a:t>
            </a:r>
            <a:endParaRPr>
              <a:solidFill>
                <a:schemeClr val="accent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</a:pPr>
            <a:r>
              <a:rPr lang="en">
                <a:solidFill>
                  <a:schemeClr val="accent1"/>
                </a:solidFill>
              </a:rPr>
              <a:t> Prepare for </a:t>
            </a:r>
            <a:r>
              <a:rPr lang="en">
                <a:solidFill>
                  <a:schemeClr val="accent1"/>
                </a:solidFill>
              </a:rPr>
              <a:t>High Skill, High Demand, High Wage Careers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n" sz="1900">
                <a:solidFill>
                  <a:schemeClr val="accent1"/>
                </a:solidFill>
              </a:rPr>
              <a:t>Work-Based Learning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</a:pPr>
            <a:r>
              <a:rPr lang="en">
                <a:solidFill>
                  <a:schemeClr val="accent1"/>
                </a:solidFill>
              </a:rPr>
              <a:t>Field Trips, Job Shadows, Internships, CoOp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n" sz="1900">
                <a:solidFill>
                  <a:schemeClr val="accent1"/>
                </a:solidFill>
              </a:rPr>
              <a:t>Student Competition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</a:pPr>
            <a:r>
              <a:rPr lang="en">
                <a:solidFill>
                  <a:schemeClr val="accent1"/>
                </a:solidFill>
              </a:rPr>
              <a:t>BPA, DECA, FCCLA, HOSA, SkillsUSA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n" sz="1900">
                <a:solidFill>
                  <a:schemeClr val="accent1"/>
                </a:solidFill>
              </a:rPr>
              <a:t>Industry Certification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</a:pPr>
            <a:r>
              <a:rPr lang="en">
                <a:solidFill>
                  <a:schemeClr val="accent1"/>
                </a:solidFill>
              </a:rPr>
              <a:t>Certificates, Licenses, Other Marketable Credentials</a:t>
            </a:r>
            <a:endParaRPr sz="1900">
              <a:solidFill>
                <a:schemeClr val="accent1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●"/>
            </a:pPr>
            <a:r>
              <a:rPr lang="en" sz="1900">
                <a:solidFill>
                  <a:schemeClr val="accent1"/>
                </a:solidFill>
              </a:rPr>
              <a:t>Articulated College Credit</a:t>
            </a:r>
            <a:endParaRPr sz="1900">
              <a:solidFill>
                <a:schemeClr val="accent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○"/>
            </a:pPr>
            <a:r>
              <a:rPr lang="en">
                <a:solidFill>
                  <a:schemeClr val="accent1"/>
                </a:solidFill>
              </a:rPr>
              <a:t>College credit for your high school classes!</a:t>
            </a:r>
            <a:endParaRPr sz="1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